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1232" r:id="rId2"/>
    <p:sldId id="1255" r:id="rId3"/>
    <p:sldId id="1258" r:id="rId4"/>
    <p:sldId id="1239" r:id="rId5"/>
    <p:sldId id="1259" r:id="rId6"/>
    <p:sldId id="1260" r:id="rId7"/>
    <p:sldId id="1261" r:id="rId8"/>
    <p:sldId id="1262" r:id="rId9"/>
    <p:sldId id="1263" r:id="rId10"/>
    <p:sldId id="124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6A9F1-361E-4082-8930-03B9FC4D3E89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476BC-F5BF-42C2-929A-DC7F8ECB72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517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852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781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86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995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279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836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821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646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236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657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762AB-004D-4AA6-891D-01AD07269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ECC2083-F5CE-45F2-9980-929229D663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23F92F-AEE8-466F-BF2B-D456424E8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5CA1FD-4322-4ADE-9707-F85A2B324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B82467-B8D4-4AE0-9327-535FAF1CF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876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893398-6BFC-4E6A-B4D6-CE2BD90BF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BBE9A4-CBB9-4210-89FB-CC3031FCD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39F4A9-8390-4966-9C1D-A1732051E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6FA485-F12D-4B94-A20D-2B52DDE5D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67E2B7-775D-45F7-9678-2DC32BCB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381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060A50E-0EC8-4C9F-BA42-ECDB908FBF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8A9809-0598-4E81-9C69-60270B875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1B454-DAD9-4CBD-A2FC-670319F0D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1E367-1376-4199-A3B9-5F27BD5A5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6CB52D-A29F-4CE5-B3E2-6C70C72DC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572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CF5ED1-A9F2-4FCE-9027-CB166B21C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364F09-7928-441F-9BBA-0D88D46B8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C51F5C-E75A-4EF9-BFE6-F285B7864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171B45-617F-4EE0-9720-F3037309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6519CB-650B-44D4-B470-66F1CABDD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92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1124E-AAEF-4A04-8063-A048F0C7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A13BBE-822A-4753-BCF8-5FEB9B6C1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EC1EB5-9B78-4343-9E58-B52F0BF35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2D45B1-679B-4AAD-A38C-B01C892AF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E50D3F-1391-48FA-9E05-7C21E084B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408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091A15-F7D9-4366-BF10-511103EC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A431A5-B3FF-4BA3-8072-88B422B3B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1B773C-3031-4325-B787-5DFA467F8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AFA721-2A78-4646-B190-DEEEB5056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4EED02-B805-4CDE-BE39-807CD60A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31BE19-DE3C-488E-9C87-9E936275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46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892C4-65E7-4FEE-B923-4F1FE2E39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C1AD64-72AA-4DA6-A454-F9F415B8F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C485FC-DE71-48D0-965B-A03C53177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8E8ACE-AFFB-4FC7-AC33-435010DF0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8EAE355-C5E6-4141-AE26-BC76B7DC78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DACA6D-19FA-4599-836E-5444A6525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08CF4CE-D9FF-4162-B609-D4E8FAC3E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219DEA-9CFC-44AB-8D92-BF4180F6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21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E0A39-8190-42B2-8FEA-DD3E1E36E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4B7A6-E49A-46C4-9091-266429A9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D0882A-321F-437A-B9B5-5ADEC3057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1EA86FC-CB98-4419-99A6-0D506D198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15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4E199BC-93BF-44DC-84E3-BFB7D7BAC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44D0C7E-BAD0-4590-AFE2-7810C1375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74BD50-19F0-41B2-8721-67DC1A4A3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754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A002E-B3A3-4E1F-B227-E09373D62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41064B-1DB5-442B-8E15-79B2A1F3D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14A9A8-7D15-48D8-8A93-B531B6526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74D53F-0614-407E-B19F-D54C7815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1FB89B-EF31-4665-90D4-07FEDEE0D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8D4730-0C42-454C-90FB-5E3838A0A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40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BA61F-123E-4F49-8B56-564B8853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5F9EE5-EE77-450E-9CCD-F403CAD791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D0782B-B241-47F3-A7C7-568229A53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CE7E58-3B87-449A-A5C4-FFFA7F7A1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2C67F6-8E88-40C7-B4EE-EE23E0DF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C8C5D0-72ED-48AE-A49B-C2BE5A15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82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EC71F-9599-4E92-9799-33DBDE83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26F39F-C163-4A86-91D7-34ECFCF1B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15D1B5-C632-4D9E-98C4-D992921257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92196-F5C2-4795-B8FD-9238C5D2AB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B2B48-52FF-48B2-B9A6-07D441941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86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w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2DACA4A-5034-44CF-B8C5-6C8527C88E24}"/>
              </a:ext>
            </a:extLst>
          </p:cNvPr>
          <p:cNvSpPr txBox="1">
            <a:spLocks/>
          </p:cNvSpPr>
          <p:nvPr/>
        </p:nvSpPr>
        <p:spPr>
          <a:xfrm>
            <a:off x="1521781" y="4714501"/>
            <a:ext cx="8091299" cy="1120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Современные технологии автоматизации.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pic>
        <p:nvPicPr>
          <p:cNvPr id="1028" name="Picture 4" descr="https://msnetworks.ru/sites/default/files/field/image/novyiy-instrumentariy-v-1s-kip.jpg">
            <a:extLst>
              <a:ext uri="{FF2B5EF4-FFF2-40B4-BE49-F238E27FC236}">
                <a16:creationId xmlns:a16="http://schemas.microsoft.com/office/drawing/2014/main" id="{D6BC47F1-FC61-4599-95FF-78532E58E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4"/>
          <a:stretch/>
        </p:blipFill>
        <p:spPr bwMode="auto">
          <a:xfrm>
            <a:off x="1521781" y="1023120"/>
            <a:ext cx="9144000" cy="3766163"/>
          </a:xfrm>
          <a:prstGeom prst="rect">
            <a:avLst/>
          </a:prstGeom>
          <a:noFill/>
          <a:effectLst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1521781" y="5274690"/>
            <a:ext cx="8091299" cy="1298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Эффективные АСУ ТП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s://journal.ib-bank.ru/files/images/news/2018-09-11_14.png">
            <a:extLst>
              <a:ext uri="{FF2B5EF4-FFF2-40B4-BE49-F238E27FC236}">
                <a16:creationId xmlns:a16="http://schemas.microsoft.com/office/drawing/2014/main" id="{CC3C13AF-04D9-483F-929C-5ADF9B836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080" y="5274690"/>
            <a:ext cx="1940129" cy="12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507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11621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Реализованные проекты.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E48FD8-416F-4771-9FA3-76445BEB31B0}"/>
              </a:ext>
            </a:extLst>
          </p:cNvPr>
          <p:cNvSpPr txBox="1"/>
          <p:nvPr/>
        </p:nvSpPr>
        <p:spPr>
          <a:xfrm>
            <a:off x="126379" y="1241291"/>
            <a:ext cx="104762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Более 30 проектов в промышленном секторе</a:t>
            </a:r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r>
              <a:rPr lang="ru-RU" b="1" dirty="0"/>
              <a:t>		Более 30 проектов в топливно-энергетическом секторе</a:t>
            </a:r>
          </a:p>
          <a:p>
            <a:endParaRPr lang="ru-RU" b="1" dirty="0"/>
          </a:p>
          <a:p>
            <a:r>
              <a:rPr lang="ru-RU" dirty="0"/>
              <a:t>		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b="1" dirty="0"/>
              <a:t>			Более 20 проектов в строительном секторе </a:t>
            </a:r>
          </a:p>
          <a:p>
            <a:r>
              <a:rPr lang="ru-RU" dirty="0"/>
              <a:t>				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E934D0-2B5D-4CF3-9320-3DDB982F2D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143"/>
          <a:stretch/>
        </p:blipFill>
        <p:spPr>
          <a:xfrm>
            <a:off x="1700627" y="1573783"/>
            <a:ext cx="7240202" cy="11802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7B1F99-6702-42E8-8BF3-E4F3055115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028"/>
          <a:stretch/>
        </p:blipFill>
        <p:spPr>
          <a:xfrm>
            <a:off x="3375191" y="3455824"/>
            <a:ext cx="7255298" cy="1182158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A6A7222-8428-47FB-8BB5-3D04C250DD87}"/>
              </a:ext>
            </a:extLst>
          </p:cNvPr>
          <p:cNvGrpSpPr/>
          <p:nvPr/>
        </p:nvGrpSpPr>
        <p:grpSpPr>
          <a:xfrm>
            <a:off x="4243407" y="5443647"/>
            <a:ext cx="7685738" cy="1414353"/>
            <a:chOff x="4243407" y="5443647"/>
            <a:chExt cx="7685738" cy="1414353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A926ABE-3A2D-4953-A060-503A29CC8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0483" y="5506379"/>
              <a:ext cx="1664713" cy="1080000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6900FA5-2CF7-43BD-85F1-C232F721B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49189" y="5443647"/>
              <a:ext cx="1571539" cy="108000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ED8A10A-D27F-4AD9-AC01-6D7CDACA1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03528" y="5526844"/>
              <a:ext cx="1575849" cy="1080000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AE7C253-53D6-4B14-8872-5DB1E5F2E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74139" y="5506379"/>
              <a:ext cx="1569057" cy="108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15E072-FADA-4209-9EE2-50B3EDC42AE1}"/>
                </a:ext>
              </a:extLst>
            </p:cNvPr>
            <p:cNvSpPr txBox="1"/>
            <p:nvPr/>
          </p:nvSpPr>
          <p:spPr>
            <a:xfrm>
              <a:off x="4243407" y="6581001"/>
              <a:ext cx="76857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/>
                <a:t>очистные сооружения                насосные станции                         котельные станции                  тепловые пункты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F593E99-5C4E-4583-B3C4-48BE334325A4}"/>
              </a:ext>
            </a:extLst>
          </p:cNvPr>
          <p:cNvSpPr txBox="1"/>
          <p:nvPr/>
        </p:nvSpPr>
        <p:spPr>
          <a:xfrm>
            <a:off x="3205714" y="4653371"/>
            <a:ext cx="177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нефтяная промышленность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8D7B1D-2FED-420C-8B45-0053AAE40566}"/>
              </a:ext>
            </a:extLst>
          </p:cNvPr>
          <p:cNvSpPr txBox="1"/>
          <p:nvPr/>
        </p:nvSpPr>
        <p:spPr>
          <a:xfrm>
            <a:off x="3592762" y="2775585"/>
            <a:ext cx="167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черная и цветная металлургия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E27FA6-E90A-4472-9330-557CBFD6E42C}"/>
              </a:ext>
            </a:extLst>
          </p:cNvPr>
          <p:cNvSpPr txBox="1"/>
          <p:nvPr/>
        </p:nvSpPr>
        <p:spPr>
          <a:xfrm>
            <a:off x="1700627" y="2775585"/>
            <a:ext cx="167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химическая </a:t>
            </a:r>
          </a:p>
          <a:p>
            <a:pPr algn="ctr"/>
            <a:r>
              <a:rPr lang="ru-RU" sz="1200" b="1" dirty="0"/>
              <a:t>промышленность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9417CA-90D8-4913-BFE5-0664EFE0EF12}"/>
              </a:ext>
            </a:extLst>
          </p:cNvPr>
          <p:cNvSpPr txBox="1"/>
          <p:nvPr/>
        </p:nvSpPr>
        <p:spPr>
          <a:xfrm>
            <a:off x="5364495" y="2775585"/>
            <a:ext cx="167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Пищевая и лёгкая промышленность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E7AF30-1C56-4D15-8F3C-6478EE641DA8}"/>
              </a:ext>
            </a:extLst>
          </p:cNvPr>
          <p:cNvSpPr txBox="1"/>
          <p:nvPr/>
        </p:nvSpPr>
        <p:spPr>
          <a:xfrm>
            <a:off x="7248994" y="2775585"/>
            <a:ext cx="167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машиностроение и металлообработка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0EC693-D469-492B-89FE-C10696CA8261}"/>
              </a:ext>
            </a:extLst>
          </p:cNvPr>
          <p:cNvSpPr txBox="1"/>
          <p:nvPr/>
        </p:nvSpPr>
        <p:spPr>
          <a:xfrm>
            <a:off x="5142240" y="4633476"/>
            <a:ext cx="177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газовая промышленность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E1137E-00EF-48F3-A163-35A8D3438148}"/>
              </a:ext>
            </a:extLst>
          </p:cNvPr>
          <p:cNvSpPr txBox="1"/>
          <p:nvPr/>
        </p:nvSpPr>
        <p:spPr>
          <a:xfrm>
            <a:off x="7024840" y="4625723"/>
            <a:ext cx="177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угольная промышленность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735B3C-5AC0-4926-B5A3-519924F57390}"/>
              </a:ext>
            </a:extLst>
          </p:cNvPr>
          <p:cNvSpPr txBox="1"/>
          <p:nvPr/>
        </p:nvSpPr>
        <p:spPr>
          <a:xfrm>
            <a:off x="8907440" y="4663824"/>
            <a:ext cx="1775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электроэнергетика</a:t>
            </a:r>
          </a:p>
        </p:txBody>
      </p:sp>
    </p:spTree>
    <p:extLst>
      <p:ext uri="{BB962C8B-B14F-4D97-AF65-F5344CB8AC3E}">
        <p14:creationId xmlns:p14="http://schemas.microsoft.com/office/powerpoint/2010/main" val="1174716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Коротко о компании.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A6F81A-D354-4821-B61F-36EF6866714C}"/>
              </a:ext>
            </a:extLst>
          </p:cNvPr>
          <p:cNvSpPr txBox="1"/>
          <p:nvPr/>
        </p:nvSpPr>
        <p:spPr>
          <a:xfrm>
            <a:off x="481486" y="1522164"/>
            <a:ext cx="112290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Компания </a:t>
            </a:r>
            <a:r>
              <a:rPr lang="ru-RU" b="1" dirty="0"/>
              <a:t>АТМ</a:t>
            </a:r>
            <a:r>
              <a:rPr lang="ru-RU" dirty="0"/>
              <a:t> является поставщиком решений и системным интегратором автоматизированных систем управления технологическими процессами, систем управления производством, систем электроснабжения, КИП, автоматизированных роботизированных комплексов </a:t>
            </a:r>
          </a:p>
          <a:p>
            <a:r>
              <a:rPr lang="ru-RU" dirty="0"/>
              <a:t>Компания работает с 2000г и поддерживает постоянное взаимодействие с более чем 100 промышленными заказчиками, имеет партнёрские статусы крупных производителей, поставщиков оборудования и программного обеспечения. Специалисты компании активно используют системы автоматизированного проектирования и программное обеспечение для инженерных расчётов и моделирования.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F5F1CA1D-1B60-4FB4-8B8E-567F08F861AB}"/>
              </a:ext>
            </a:extLst>
          </p:cNvPr>
          <p:cNvSpPr txBox="1">
            <a:spLocks/>
          </p:cNvSpPr>
          <p:nvPr/>
        </p:nvSpPr>
        <p:spPr>
          <a:xfrm>
            <a:off x="2179213" y="3485867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1ED5CB-7583-4190-8302-A66507C650EB}"/>
              </a:ext>
            </a:extLst>
          </p:cNvPr>
          <p:cNvSpPr txBox="1"/>
          <p:nvPr/>
        </p:nvSpPr>
        <p:spPr>
          <a:xfrm>
            <a:off x="481486" y="4039866"/>
            <a:ext cx="1122902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инжиниринговое направление.</a:t>
            </a:r>
          </a:p>
          <a:p>
            <a:r>
              <a:rPr lang="ru-RU" sz="1400" i="1" dirty="0"/>
              <a:t>Разработка, проектирование и сдача в эксплуатацию:</a:t>
            </a:r>
            <a:endParaRPr lang="en-US" sz="1400" i="1" dirty="0"/>
          </a:p>
          <a:p>
            <a:r>
              <a:rPr lang="en-US" sz="1400" i="1" dirty="0"/>
              <a:t> -</a:t>
            </a:r>
            <a:r>
              <a:rPr lang="ru-RU" sz="1400" i="1" dirty="0"/>
              <a:t> систем промышленной автоматизации</a:t>
            </a:r>
            <a:endParaRPr lang="en-US" sz="1400" i="1" dirty="0"/>
          </a:p>
          <a:p>
            <a:r>
              <a:rPr lang="en-US" sz="1400" i="1" dirty="0"/>
              <a:t> - </a:t>
            </a:r>
            <a:r>
              <a:rPr lang="ru-RU" sz="1400" i="1" dirty="0"/>
              <a:t>электроснабжения</a:t>
            </a:r>
            <a:endParaRPr lang="en-US" sz="1400" i="1" dirty="0"/>
          </a:p>
          <a:p>
            <a:r>
              <a:rPr lang="en-US" sz="1400" i="1" dirty="0"/>
              <a:t> - </a:t>
            </a:r>
            <a:r>
              <a:rPr lang="ru-RU" sz="1400" i="1" dirty="0"/>
              <a:t>инженерных систем жизнеобеспечения здания</a:t>
            </a:r>
          </a:p>
          <a:p>
            <a:r>
              <a:rPr lang="ru-RU" sz="1400" i="1" dirty="0"/>
              <a:t> - КИП</a:t>
            </a:r>
          </a:p>
          <a:p>
            <a:pPr marL="285750" indent="-285750">
              <a:buFontTx/>
              <a:buChar char="-"/>
            </a:pPr>
            <a:r>
              <a:rPr lang="ru-RU" dirty="0"/>
              <a:t>торговый дом.</a:t>
            </a:r>
          </a:p>
          <a:p>
            <a:r>
              <a:rPr lang="ru-RU" sz="1400" i="1" dirty="0"/>
              <a:t>Поставка оборудования и материалов для</a:t>
            </a:r>
            <a:r>
              <a:rPr lang="en-US" sz="1400" i="1" dirty="0"/>
              <a:t>:</a:t>
            </a:r>
          </a:p>
          <a:p>
            <a:r>
              <a:rPr lang="en-US" sz="1400" i="1" dirty="0"/>
              <a:t> -</a:t>
            </a:r>
            <a:r>
              <a:rPr lang="ru-RU" sz="1400" i="1" dirty="0"/>
              <a:t> систем промышленной автоматизации</a:t>
            </a:r>
            <a:endParaRPr lang="en-US" sz="1400" i="1" dirty="0"/>
          </a:p>
          <a:p>
            <a:r>
              <a:rPr lang="en-US" sz="1400" i="1" dirty="0"/>
              <a:t> - </a:t>
            </a:r>
            <a:r>
              <a:rPr lang="ru-RU" sz="1400" i="1" dirty="0"/>
              <a:t>электроснабжения</a:t>
            </a:r>
            <a:endParaRPr lang="en-US" sz="1400" i="1" dirty="0"/>
          </a:p>
          <a:p>
            <a:r>
              <a:rPr lang="en-US" sz="1400" i="1" dirty="0"/>
              <a:t> - </a:t>
            </a:r>
            <a:r>
              <a:rPr lang="ru-RU" sz="1400" i="1" dirty="0"/>
              <a:t>инженерных систем жизнеобеспечения здания</a:t>
            </a:r>
          </a:p>
          <a:p>
            <a:r>
              <a:rPr lang="ru-RU" sz="1400" i="1" dirty="0"/>
              <a:t> - КИП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12290" name="Picture 2" descr="https://www.foliplast.ru/upload/iblock/553/55391db7d2743517db9e3169bdcf26a8.jpg">
            <a:extLst>
              <a:ext uri="{FF2B5EF4-FFF2-40B4-BE49-F238E27FC236}">
                <a16:creationId xmlns:a16="http://schemas.microsoft.com/office/drawing/2014/main" id="{D0358D39-46E4-4983-8B74-FDE953921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12" y="3658749"/>
            <a:ext cx="2880000" cy="19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icdcargo.ru/wp-content/uploads/2016/12/sbornue-1024x675.jpg">
            <a:extLst>
              <a:ext uri="{FF2B5EF4-FFF2-40B4-BE49-F238E27FC236}">
                <a16:creationId xmlns:a16="http://schemas.microsoft.com/office/drawing/2014/main" id="{93798C0C-D874-492E-92C9-F328315A4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249" y="4771132"/>
            <a:ext cx="2880000" cy="18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210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F358CBC-C023-4828-AA0D-79CB5E763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672" y="1719029"/>
            <a:ext cx="5908201" cy="5030867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сотрудничества.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4B71358-FA8F-4604-B06C-D5865E24A02B}"/>
              </a:ext>
            </a:extLst>
          </p:cNvPr>
          <p:cNvSpPr/>
          <p:nvPr/>
        </p:nvSpPr>
        <p:spPr>
          <a:xfrm>
            <a:off x="374346" y="1690776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CF268E2-0233-460B-BF68-3EE882CED654}"/>
              </a:ext>
            </a:extLst>
          </p:cNvPr>
          <p:cNvCxnSpPr/>
          <p:nvPr/>
        </p:nvCxnSpPr>
        <p:spPr>
          <a:xfrm>
            <a:off x="487926" y="1809987"/>
            <a:ext cx="2971391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DB87FE7-751F-4D2B-911F-6062D31632EE}"/>
              </a:ext>
            </a:extLst>
          </p:cNvPr>
          <p:cNvSpPr txBox="1"/>
          <p:nvPr/>
        </p:nvSpPr>
        <p:spPr>
          <a:xfrm>
            <a:off x="487926" y="1532988"/>
            <a:ext cx="2971391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r>
              <a:rPr lang="ru-RU" b="1" dirty="0"/>
              <a:t>Торговый дом. Возможности.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FF3F39-1565-474E-8012-B28A2C8CA97C}"/>
              </a:ext>
            </a:extLst>
          </p:cNvPr>
          <p:cNvSpPr txBox="1"/>
          <p:nvPr/>
        </p:nvSpPr>
        <p:spPr>
          <a:xfrm>
            <a:off x="487926" y="2086986"/>
            <a:ext cx="79399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i="1" dirty="0"/>
              <a:t>Низкая ценовая политика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455DD7-BAB0-4F11-8AAE-98B694A284BA}"/>
              </a:ext>
            </a:extLst>
          </p:cNvPr>
          <p:cNvSpPr txBox="1"/>
          <p:nvPr/>
        </p:nvSpPr>
        <p:spPr>
          <a:xfrm>
            <a:off x="487926" y="2477511"/>
            <a:ext cx="79289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400" b="1" i="1"/>
            </a:lvl1pPr>
          </a:lstStyle>
          <a:p>
            <a:r>
              <a:rPr lang="ru-RU" dirty="0"/>
              <a:t>Отсрочка платежа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34DE74-8009-4590-9B76-3571586104CC}"/>
              </a:ext>
            </a:extLst>
          </p:cNvPr>
          <p:cNvSpPr txBox="1"/>
          <p:nvPr/>
        </p:nvSpPr>
        <p:spPr>
          <a:xfrm>
            <a:off x="487926" y="2944415"/>
            <a:ext cx="79289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i="1" dirty="0"/>
              <a:t>Возможность формирования складских запасов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2DA471-69E9-4318-B77D-82A78723DAFB}"/>
              </a:ext>
            </a:extLst>
          </p:cNvPr>
          <p:cNvSpPr txBox="1"/>
          <p:nvPr/>
        </p:nvSpPr>
        <p:spPr>
          <a:xfrm>
            <a:off x="500626" y="3432095"/>
            <a:ext cx="7928991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i="1" dirty="0"/>
              <a:t>Продвижение продукции:</a:t>
            </a:r>
          </a:p>
          <a:p>
            <a:r>
              <a:rPr lang="ru-RU" sz="1400" b="1" i="1" dirty="0"/>
              <a:t> ОВЕН</a:t>
            </a:r>
            <a:endParaRPr lang="en-US" sz="1400" b="1" i="1" dirty="0"/>
          </a:p>
          <a:p>
            <a:r>
              <a:rPr lang="en-US" sz="1400" b="1" i="1" dirty="0"/>
              <a:t> Honeywell</a:t>
            </a:r>
            <a:endParaRPr lang="ru-RU" sz="1400" b="1" i="1" dirty="0"/>
          </a:p>
          <a:p>
            <a:r>
              <a:rPr lang="ru-RU" sz="1400" b="1" i="1" dirty="0"/>
              <a:t> </a:t>
            </a:r>
            <a:r>
              <a:rPr lang="en-US" sz="1400" b="1" i="1" dirty="0"/>
              <a:t>SMC</a:t>
            </a:r>
            <a:endParaRPr lang="ru-RU" sz="1400" b="1" i="1" dirty="0"/>
          </a:p>
          <a:p>
            <a:r>
              <a:rPr lang="ru-RU" sz="1400" b="1" i="1" dirty="0"/>
              <a:t> </a:t>
            </a:r>
            <a:r>
              <a:rPr lang="en-US" sz="1400" b="1" i="1" dirty="0"/>
              <a:t>SICK</a:t>
            </a:r>
          </a:p>
          <a:p>
            <a:r>
              <a:rPr lang="en-US" sz="1400" b="1" i="1" dirty="0"/>
              <a:t> </a:t>
            </a:r>
            <a:r>
              <a:rPr lang="ru-RU" sz="1400" b="1" i="1" dirty="0"/>
              <a:t>Взлет</a:t>
            </a:r>
          </a:p>
          <a:p>
            <a:r>
              <a:rPr lang="ru-RU" sz="1400" b="1" i="1" dirty="0"/>
              <a:t> </a:t>
            </a:r>
            <a:r>
              <a:rPr lang="ru-RU" sz="1400" b="1" i="1" dirty="0" err="1"/>
              <a:t>Прософт</a:t>
            </a:r>
            <a:endParaRPr lang="ru-RU" sz="1400" b="1" i="1" dirty="0"/>
          </a:p>
          <a:p>
            <a:endParaRPr lang="ru-RU" sz="1400" b="1" i="1" dirty="0"/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E2922A8D-CFBD-47E7-A90A-A45A5EA2E131}"/>
              </a:ext>
            </a:extLst>
          </p:cNvPr>
          <p:cNvCxnSpPr/>
          <p:nvPr/>
        </p:nvCxnSpPr>
        <p:spPr>
          <a:xfrm>
            <a:off x="487926" y="3159859"/>
            <a:ext cx="3826670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5DC2476-1212-4DFF-9192-31DC343C3C03}"/>
              </a:ext>
            </a:extLst>
          </p:cNvPr>
          <p:cNvCxnSpPr/>
          <p:nvPr/>
        </p:nvCxnSpPr>
        <p:spPr>
          <a:xfrm>
            <a:off x="487926" y="3651349"/>
            <a:ext cx="1908206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48C29374-689F-4693-B8F3-6900D7492B0F}"/>
              </a:ext>
            </a:extLst>
          </p:cNvPr>
          <p:cNvCxnSpPr/>
          <p:nvPr/>
        </p:nvCxnSpPr>
        <p:spPr>
          <a:xfrm>
            <a:off x="487926" y="2296784"/>
            <a:ext cx="2071689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9D506635-DF3A-4D2D-B81E-CF3A36693A75}"/>
              </a:ext>
            </a:extLst>
          </p:cNvPr>
          <p:cNvCxnSpPr/>
          <p:nvPr/>
        </p:nvCxnSpPr>
        <p:spPr>
          <a:xfrm>
            <a:off x="487926" y="2692955"/>
            <a:ext cx="1576389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6836865-2833-4B6B-BE99-567F556AE356}"/>
              </a:ext>
            </a:extLst>
          </p:cNvPr>
          <p:cNvSpPr txBox="1"/>
          <p:nvPr/>
        </p:nvSpPr>
        <p:spPr>
          <a:xfrm>
            <a:off x="7328499" y="1996028"/>
            <a:ext cx="460064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i="1" dirty="0"/>
              <a:t>СИСТЕМА УПРАВЛЕНИЯ ПРОИЗВОДСТВЕННЫМИ ПРОЦЕССАМИ (MES)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УСОВЕРШЕНСТВОВАННОЕ УПРАВЛЕНИЕ ТЕХНОЛОГИЧЕСКИМИ ПРОЦЕССАМИ (APC)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АВТОМАТИЗИРОВАННЫЕ СИСТЕМЫ УПРАВЛЕНИЯ ТЕХНОЛОГИЧЕСКИМИ ПРОЦЕССАМИ (DCS, ESD)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КОНТРОЛЬНО-ИЗМЕРИТЕЛЬНЫЕ ПРИБОРЫ, ДАТЧИКИ, ИСПОЛНИТЕЛЬНЫЕ МЕХАНИЗМЫ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СИСТЕМЫ ЭЛЕКТРОСНАБЖЕНИЯ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РОБОТИЗИРОВАННЫЕ КОСПЛЕКСЫ.</a:t>
            </a:r>
          </a:p>
          <a:p>
            <a:pPr marL="285750" indent="-285750">
              <a:buFontTx/>
              <a:buChar char="-"/>
            </a:pPr>
            <a:endParaRPr lang="ru-RU" sz="1400" b="1" i="1" dirty="0"/>
          </a:p>
          <a:p>
            <a:pPr marL="285750" indent="-285750">
              <a:buFontTx/>
              <a:buChar char="-"/>
            </a:pPr>
            <a:endParaRPr lang="ru-RU" b="1" i="1" dirty="0"/>
          </a:p>
          <a:p>
            <a:pPr marL="285750" indent="-285750">
              <a:buFontTx/>
              <a:buChar char="-"/>
            </a:pPr>
            <a:endParaRPr lang="ru-RU" b="1" i="1" dirty="0"/>
          </a:p>
          <a:p>
            <a:pPr marL="285750" indent="-285750">
              <a:buFontTx/>
              <a:buChar char="-"/>
            </a:pPr>
            <a:endParaRPr lang="ru-RU" b="1" i="1" dirty="0"/>
          </a:p>
          <a:p>
            <a:endParaRPr lang="ru-RU" b="1" i="1" dirty="0"/>
          </a:p>
          <a:p>
            <a:endParaRPr lang="ru-RU" b="1" i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30AB57-A75C-4280-98CF-A633379B6D90}"/>
              </a:ext>
            </a:extLst>
          </p:cNvPr>
          <p:cNvSpPr txBox="1"/>
          <p:nvPr/>
        </p:nvSpPr>
        <p:spPr>
          <a:xfrm>
            <a:off x="7442557" y="1535370"/>
            <a:ext cx="3821944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r>
              <a:rPr lang="ru-RU" b="1" dirty="0"/>
              <a:t>Системная интеграция. Возможности.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2EB3DFE4-D632-47AF-9504-BED80E720FB1}"/>
              </a:ext>
            </a:extLst>
          </p:cNvPr>
          <p:cNvSpPr/>
          <p:nvPr/>
        </p:nvSpPr>
        <p:spPr>
          <a:xfrm>
            <a:off x="7214919" y="1701171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C298A3FF-0E88-47F2-B011-70EAA78125D1}"/>
              </a:ext>
            </a:extLst>
          </p:cNvPr>
          <p:cNvCxnSpPr>
            <a:cxnSpLocks/>
          </p:cNvCxnSpPr>
          <p:nvPr/>
        </p:nvCxnSpPr>
        <p:spPr>
          <a:xfrm>
            <a:off x="7328499" y="1820382"/>
            <a:ext cx="4272951" cy="13912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9C69A09E-7CB7-4FEE-941E-012B2956A134}"/>
              </a:ext>
            </a:extLst>
          </p:cNvPr>
          <p:cNvCxnSpPr>
            <a:cxnSpLocks/>
          </p:cNvCxnSpPr>
          <p:nvPr/>
        </p:nvCxnSpPr>
        <p:spPr>
          <a:xfrm>
            <a:off x="8416917" y="4927498"/>
            <a:ext cx="3512228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0AECF2D-96F5-4C55-8923-4B1745CD56CB}"/>
              </a:ext>
            </a:extLst>
          </p:cNvPr>
          <p:cNvCxnSpPr>
            <a:cxnSpLocks/>
          </p:cNvCxnSpPr>
          <p:nvPr/>
        </p:nvCxnSpPr>
        <p:spPr>
          <a:xfrm>
            <a:off x="7656194" y="2477511"/>
            <a:ext cx="4272951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A4444494-74BA-434A-87C3-6AF7FF0F12F2}"/>
              </a:ext>
            </a:extLst>
          </p:cNvPr>
          <p:cNvCxnSpPr>
            <a:cxnSpLocks/>
          </p:cNvCxnSpPr>
          <p:nvPr/>
        </p:nvCxnSpPr>
        <p:spPr>
          <a:xfrm>
            <a:off x="7612687" y="3159859"/>
            <a:ext cx="4272951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8B2EC103-FAE2-4AFE-B5D4-2EA244E25B98}"/>
              </a:ext>
            </a:extLst>
          </p:cNvPr>
          <p:cNvCxnSpPr>
            <a:cxnSpLocks/>
          </p:cNvCxnSpPr>
          <p:nvPr/>
        </p:nvCxnSpPr>
        <p:spPr>
          <a:xfrm>
            <a:off x="7656194" y="3797198"/>
            <a:ext cx="4272951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7B514CD8-5046-499A-B5D6-924A0EA171E9}"/>
              </a:ext>
            </a:extLst>
          </p:cNvPr>
          <p:cNvCxnSpPr>
            <a:cxnSpLocks/>
          </p:cNvCxnSpPr>
          <p:nvPr/>
        </p:nvCxnSpPr>
        <p:spPr>
          <a:xfrm>
            <a:off x="8044566" y="4495698"/>
            <a:ext cx="3841072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3F546B20-2E47-47B2-BABD-C93E877F1295}"/>
              </a:ext>
            </a:extLst>
          </p:cNvPr>
          <p:cNvCxnSpPr>
            <a:cxnSpLocks/>
          </p:cNvCxnSpPr>
          <p:nvPr/>
        </p:nvCxnSpPr>
        <p:spPr>
          <a:xfrm>
            <a:off x="8750300" y="5359298"/>
            <a:ext cx="3135338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700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Разрешительная база.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DDBABB-439A-47D8-BC07-456BACDA5BB5}"/>
              </a:ext>
            </a:extLst>
          </p:cNvPr>
          <p:cNvSpPr txBox="1"/>
          <p:nvPr/>
        </p:nvSpPr>
        <p:spPr>
          <a:xfrm>
            <a:off x="226503" y="1416904"/>
            <a:ext cx="1047623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Подготовка проектной документации</a:t>
            </a:r>
          </a:p>
          <a:p>
            <a:r>
              <a:rPr lang="ru-RU" dirty="0"/>
              <a:t>Некоммерческое </a:t>
            </a:r>
            <a:r>
              <a:rPr lang="ru-RU" dirty="0" err="1"/>
              <a:t>партнерство</a:t>
            </a:r>
            <a:r>
              <a:rPr lang="ru-RU" dirty="0"/>
              <a:t> Саморегулируемая организация</a:t>
            </a:r>
          </a:p>
          <a:p>
            <a:r>
              <a:rPr lang="ru-RU" dirty="0"/>
              <a:t>“Объединение проектировщиков Тульской области” включая</a:t>
            </a:r>
          </a:p>
          <a:p>
            <a:r>
              <a:rPr lang="ru-RU" dirty="0"/>
              <a:t>допуск на </a:t>
            </a:r>
            <a:r>
              <a:rPr lang="ru-RU" dirty="0" err="1"/>
              <a:t>особоопасные</a:t>
            </a:r>
            <a:r>
              <a:rPr lang="ru-RU" dirty="0"/>
              <a:t> объекты</a:t>
            </a:r>
          </a:p>
          <a:p>
            <a:r>
              <a:rPr lang="ru-RU" dirty="0"/>
              <a:t>Свидетельство №СРО-П-049-7107505374-01112016-0170</a:t>
            </a:r>
          </a:p>
          <a:p>
            <a:r>
              <a:rPr lang="ru-RU" b="1" dirty="0"/>
              <a:t>		Строительно-монтажные и пуско-наладочные работы</a:t>
            </a:r>
          </a:p>
          <a:p>
            <a:r>
              <a:rPr lang="ru-RU" dirty="0"/>
              <a:t>		Ассоциация “Саморегулируемая организация “Строители</a:t>
            </a:r>
          </a:p>
          <a:p>
            <a:r>
              <a:rPr lang="ru-RU" dirty="0"/>
              <a:t>		Тульской области” включая допуск на </a:t>
            </a:r>
            <a:r>
              <a:rPr lang="ru-RU" dirty="0" err="1"/>
              <a:t>особоопасные</a:t>
            </a:r>
            <a:r>
              <a:rPr lang="ru-RU" dirty="0"/>
              <a:t> объекты</a:t>
            </a:r>
          </a:p>
          <a:p>
            <a:r>
              <a:rPr lang="ru-RU" dirty="0"/>
              <a:t>		Свидетельство №С-080-71-0470-71-260117</a:t>
            </a:r>
          </a:p>
          <a:p>
            <a:r>
              <a:rPr lang="ru-RU" b="1" dirty="0"/>
              <a:t>				Менеджмента качества ГОСТ Р ИСО 9001-2015 (ISO 9001:2015)</a:t>
            </a:r>
          </a:p>
          <a:p>
            <a:r>
              <a:rPr lang="ru-RU" dirty="0"/>
              <a:t>				Система менеджмента качества применительно к разработке,</a:t>
            </a:r>
          </a:p>
          <a:p>
            <a:r>
              <a:rPr lang="ru-RU" dirty="0"/>
              <a:t>				производству, поставке и сервисному обслуживанию систем</a:t>
            </a:r>
          </a:p>
          <a:p>
            <a:r>
              <a:rPr lang="ru-RU" dirty="0"/>
              <a:t>				комплексной автоматизации технологических процессов,</a:t>
            </a:r>
          </a:p>
          <a:p>
            <a:r>
              <a:rPr lang="ru-RU" dirty="0"/>
              <a:t>				роботизированных комплексов, контрольно-измерительных</a:t>
            </a:r>
          </a:p>
          <a:p>
            <a:r>
              <a:rPr lang="ru-RU" dirty="0"/>
              <a:t>				приборов (</a:t>
            </a:r>
            <a:r>
              <a:rPr lang="ru-RU" dirty="0" err="1"/>
              <a:t>КИПиА</a:t>
            </a:r>
            <a:r>
              <a:rPr lang="ru-RU" dirty="0"/>
              <a:t>) и средств автоматизации технологических</a:t>
            </a:r>
          </a:p>
          <a:p>
            <a:r>
              <a:rPr lang="ru-RU" dirty="0"/>
              <a:t>				процессов, компонентов для создания АСУ ТП и встраиваемых</a:t>
            </a:r>
          </a:p>
          <a:p>
            <a:r>
              <a:rPr lang="ru-RU" dirty="0"/>
              <a:t>				систем управления, разработке программного обеспечения для</a:t>
            </a:r>
          </a:p>
          <a:p>
            <a:r>
              <a:rPr lang="ru-RU" dirty="0"/>
              <a:t>				систем автоматизации технологических процессов</a:t>
            </a:r>
          </a:p>
          <a:p>
            <a:r>
              <a:rPr lang="ru-RU" dirty="0"/>
              <a:t>				Регистрационный номер №РОСС RU.М001.К00745.</a:t>
            </a:r>
          </a:p>
        </p:txBody>
      </p:sp>
      <p:pic>
        <p:nvPicPr>
          <p:cNvPr id="4" name="Picture 2" descr="https://pandia.ru/text/80/449/images/img1_245.jpg">
            <a:extLst>
              <a:ext uri="{FF2B5EF4-FFF2-40B4-BE49-F238E27FC236}">
                <a16:creationId xmlns:a16="http://schemas.microsoft.com/office/drawing/2014/main" id="{13273E60-4E94-45A7-BB1B-253E717AE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62" y="236853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stroytrans.info/files/logo/9287.jpg">
            <a:extLst>
              <a:ext uri="{FF2B5EF4-FFF2-40B4-BE49-F238E27FC236}">
                <a16:creationId xmlns:a16="http://schemas.microsoft.com/office/drawing/2014/main" id="{BAB2A7B3-83A2-465B-8E80-0B250D72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98" y="1341422"/>
            <a:ext cx="1800000" cy="1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EB8115-9E9A-4D49-AEF3-4E62495C3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774" y="4060270"/>
            <a:ext cx="1800000" cy="255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48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Назначение АСУ ТП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1F2781FA-AFEE-4B35-AEF1-B0B9A502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0135" y="1816450"/>
            <a:ext cx="80994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>
                <a:latin typeface="+mn-lt"/>
              </a:rPr>
              <a:t>Безопасность.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>
                <a:latin typeface="+mn-lt"/>
              </a:rPr>
              <a:t>Технологические защиты и блокировки.</a:t>
            </a:r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id="{77072949-3E04-46B3-B355-B4A67DB46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0134" y="4037707"/>
            <a:ext cx="8099425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>
                <a:latin typeface="+mn-lt"/>
              </a:rPr>
              <a:t>Качество.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>
                <a:latin typeface="+mn-lt"/>
              </a:rPr>
              <a:t>Стабилизация технологических параметров.</a:t>
            </a:r>
          </a:p>
        </p:txBody>
      </p:sp>
      <p:sp>
        <p:nvSpPr>
          <p:cNvPr id="31" name="Rectangle 26">
            <a:extLst>
              <a:ext uri="{FF2B5EF4-FFF2-40B4-BE49-F238E27FC236}">
                <a16:creationId xmlns:a16="http://schemas.microsoft.com/office/drawing/2014/main" id="{ED5E8C01-4E0A-45D1-8C6B-B0B4F5773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0135" y="2744323"/>
            <a:ext cx="8099425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 err="1">
                <a:latin typeface="+mn-lt"/>
              </a:rPr>
              <a:t>Надежность</a:t>
            </a:r>
            <a:r>
              <a:rPr lang="ru-RU" altLang="ru-RU" sz="2400" b="1" dirty="0">
                <a:latin typeface="+mn-lt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>
                <a:latin typeface="+mn-lt"/>
              </a:rPr>
              <a:t>Шаговые программы функционально-группового управления.</a:t>
            </a:r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3B4F6546-6EF8-44F1-BBB4-AE60AD09A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995" y="5608199"/>
            <a:ext cx="60674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i="1" dirty="0">
                <a:latin typeface="+mn-lt"/>
              </a:rPr>
              <a:t>“Эффективность системы управления технологическим процессом прямо выражается в соотношении расходов, доходов и возврате инвестиций в производство”</a:t>
            </a:r>
            <a:r>
              <a:rPr lang="ru-RU" altLang="ru-RU" dirty="0">
                <a:latin typeface="+mn-lt"/>
              </a:rPr>
              <a:t> 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F7D63287-0A3C-4F9E-8777-0C1E14E26FF5}"/>
              </a:ext>
            </a:extLst>
          </p:cNvPr>
          <p:cNvSpPr/>
          <p:nvPr/>
        </p:nvSpPr>
        <p:spPr>
          <a:xfrm>
            <a:off x="1207210" y="1983205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D776925A-8481-4819-A836-1F672CCB3FD6}"/>
              </a:ext>
            </a:extLst>
          </p:cNvPr>
          <p:cNvCxnSpPr>
            <a:cxnSpLocks/>
          </p:cNvCxnSpPr>
          <p:nvPr/>
        </p:nvCxnSpPr>
        <p:spPr>
          <a:xfrm>
            <a:off x="1265932" y="3870355"/>
            <a:ext cx="8054237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A2F3F7AE-898A-40BC-9435-19C8C6442E68}"/>
              </a:ext>
            </a:extLst>
          </p:cNvPr>
          <p:cNvCxnSpPr>
            <a:cxnSpLocks/>
          </p:cNvCxnSpPr>
          <p:nvPr/>
        </p:nvCxnSpPr>
        <p:spPr>
          <a:xfrm>
            <a:off x="1207210" y="2539535"/>
            <a:ext cx="8054237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3FD7BD1B-0963-4751-9BFC-AD1E30851E64}"/>
              </a:ext>
            </a:extLst>
          </p:cNvPr>
          <p:cNvCxnSpPr>
            <a:cxnSpLocks/>
          </p:cNvCxnSpPr>
          <p:nvPr/>
        </p:nvCxnSpPr>
        <p:spPr>
          <a:xfrm>
            <a:off x="1265932" y="5039454"/>
            <a:ext cx="8054237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:a16="http://schemas.microsoft.com/office/drawing/2014/main" id="{5E2D3AEC-B6D1-4F2C-AFF8-53CF77277CCF}"/>
              </a:ext>
            </a:extLst>
          </p:cNvPr>
          <p:cNvSpPr/>
          <p:nvPr/>
        </p:nvSpPr>
        <p:spPr>
          <a:xfrm>
            <a:off x="1207210" y="2882225"/>
            <a:ext cx="72601" cy="623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9AD3FC74-C787-4621-8632-26A0F62C7623}"/>
              </a:ext>
            </a:extLst>
          </p:cNvPr>
          <p:cNvSpPr/>
          <p:nvPr/>
        </p:nvSpPr>
        <p:spPr>
          <a:xfrm>
            <a:off x="1207210" y="4181814"/>
            <a:ext cx="72601" cy="623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921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Компетенции АСУ ТП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F7D63287-0A3C-4F9E-8777-0C1E14E26FF5}"/>
              </a:ext>
            </a:extLst>
          </p:cNvPr>
          <p:cNvSpPr/>
          <p:nvPr/>
        </p:nvSpPr>
        <p:spPr>
          <a:xfrm>
            <a:off x="6352954" y="2139373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5E2D3AEC-B6D1-4F2C-AFF8-53CF77277CCF}"/>
              </a:ext>
            </a:extLst>
          </p:cNvPr>
          <p:cNvSpPr/>
          <p:nvPr/>
        </p:nvSpPr>
        <p:spPr>
          <a:xfrm>
            <a:off x="1901384" y="2108218"/>
            <a:ext cx="72601" cy="623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9AD3FC74-C787-4621-8632-26A0F62C7623}"/>
              </a:ext>
            </a:extLst>
          </p:cNvPr>
          <p:cNvSpPr/>
          <p:nvPr/>
        </p:nvSpPr>
        <p:spPr>
          <a:xfrm>
            <a:off x="829705" y="2761322"/>
            <a:ext cx="72601" cy="623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118BAC75-6D54-4072-8496-CE3F792EB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349" y="1983205"/>
            <a:ext cx="41036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/>
              <a:t>Метрология</a:t>
            </a: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2E98A0E8-DFB3-421C-82D4-EBD615C69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156" y="3251617"/>
            <a:ext cx="41036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/>
              <a:t>Материалы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82B3B97D-CCEC-4D36-AE8E-DC3698DAC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469" y="2630905"/>
            <a:ext cx="410368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/>
              <a:t>Электротехника</a:t>
            </a: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42B685D5-69D9-483E-B811-E23933647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444" y="3899317"/>
            <a:ext cx="41036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/>
              <a:t>Электроника</a:t>
            </a: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23A5FEC5-68B1-4ED9-B706-84015A2E9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2351" y="2038054"/>
            <a:ext cx="410368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/>
              <a:t>ТАУ</a:t>
            </a:r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9D76DCDB-EFEF-44EB-AE3B-D93E562D6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5157" y="2623893"/>
            <a:ext cx="41036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/>
              <a:t>Системное ПО</a:t>
            </a:r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120F7F1A-B9BE-4C5E-9328-8DBBA4980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9619" y="3278605"/>
            <a:ext cx="41036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/>
              <a:t>Инструментальное ПО</a:t>
            </a:r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id="{3C65749F-EB96-4751-BB39-F899AAB91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9619" y="3854867"/>
            <a:ext cx="41036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/>
              <a:t>Прикладное ПО</a:t>
            </a:r>
          </a:p>
        </p:txBody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5EDFE80C-5B76-403B-AFE7-C2417A18E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5158" y="4468448"/>
            <a:ext cx="410368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/>
              <a:t>Сети и связь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B58FB4-5E17-4C3B-944C-66ED24320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469" y="4475580"/>
            <a:ext cx="410368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/>
              <a:t>Технология</a:t>
            </a:r>
          </a:p>
        </p:txBody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6946338B-6419-4E96-9E3E-4ED9F3D32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4313" y="5129260"/>
            <a:ext cx="41036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/>
              <a:t>Фундаментальные науки</a:t>
            </a:r>
          </a:p>
        </p:txBody>
      </p:sp>
      <p:sp>
        <p:nvSpPr>
          <p:cNvPr id="40" name="Rectangle 31">
            <a:extLst>
              <a:ext uri="{FF2B5EF4-FFF2-40B4-BE49-F238E27FC236}">
                <a16:creationId xmlns:a16="http://schemas.microsoft.com/office/drawing/2014/main" id="{49EF2CCB-1F57-4883-A736-177BB96D7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584" y="5125691"/>
            <a:ext cx="41036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/>
              <a:t>Конструкции аппаратов</a:t>
            </a:r>
          </a:p>
        </p:txBody>
      </p:sp>
      <p:sp>
        <p:nvSpPr>
          <p:cNvPr id="41" name="Rectangle 36">
            <a:extLst>
              <a:ext uri="{FF2B5EF4-FFF2-40B4-BE49-F238E27FC236}">
                <a16:creationId xmlns:a16="http://schemas.microsoft.com/office/drawing/2014/main" id="{66DBE0F0-2F70-4C42-BD14-C07C1E31B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511" y="3386554"/>
            <a:ext cx="1439862" cy="3587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/>
              <a:t>АСУ ТП</a:t>
            </a:r>
          </a:p>
        </p:txBody>
      </p:sp>
      <p:sp>
        <p:nvSpPr>
          <p:cNvPr id="42" name="AutoShape 38">
            <a:extLst>
              <a:ext uri="{FF2B5EF4-FFF2-40B4-BE49-F238E27FC236}">
                <a16:creationId xmlns:a16="http://schemas.microsoft.com/office/drawing/2014/main" id="{70252155-2CD5-4C36-A7F7-EF57117ACD35}"/>
              </a:ext>
            </a:extLst>
          </p:cNvPr>
          <p:cNvSpPr>
            <a:spLocks noChangeArrowheads="1"/>
          </p:cNvSpPr>
          <p:nvPr/>
        </p:nvSpPr>
        <p:spPr bwMode="auto">
          <a:xfrm rot="8238919">
            <a:off x="4750923" y="2880142"/>
            <a:ext cx="250825" cy="474662"/>
          </a:xfrm>
          <a:prstGeom prst="upArrow">
            <a:avLst>
              <a:gd name="adj1" fmla="val 33713"/>
              <a:gd name="adj2" fmla="val 36359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43" name="AutoShape 41">
            <a:extLst>
              <a:ext uri="{FF2B5EF4-FFF2-40B4-BE49-F238E27FC236}">
                <a16:creationId xmlns:a16="http://schemas.microsoft.com/office/drawing/2014/main" id="{57F91E10-9D6C-4415-9B49-A6B5583FCF6B}"/>
              </a:ext>
            </a:extLst>
          </p:cNvPr>
          <p:cNvSpPr>
            <a:spLocks noChangeArrowheads="1"/>
          </p:cNvSpPr>
          <p:nvPr/>
        </p:nvSpPr>
        <p:spPr bwMode="auto">
          <a:xfrm rot="13361081" flipH="1">
            <a:off x="5400211" y="2880142"/>
            <a:ext cx="250825" cy="474662"/>
          </a:xfrm>
          <a:prstGeom prst="upArrow">
            <a:avLst>
              <a:gd name="adj1" fmla="val 33713"/>
              <a:gd name="adj2" fmla="val 36359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44" name="AutoShape 42">
            <a:extLst>
              <a:ext uri="{FF2B5EF4-FFF2-40B4-BE49-F238E27FC236}">
                <a16:creationId xmlns:a16="http://schemas.microsoft.com/office/drawing/2014/main" id="{1673C9A2-5C76-4985-AC11-421C4A9C61F6}"/>
              </a:ext>
            </a:extLst>
          </p:cNvPr>
          <p:cNvSpPr>
            <a:spLocks noChangeArrowheads="1"/>
          </p:cNvSpPr>
          <p:nvPr/>
        </p:nvSpPr>
        <p:spPr bwMode="auto">
          <a:xfrm rot="13361081" flipV="1">
            <a:off x="4765211" y="3773904"/>
            <a:ext cx="250825" cy="474663"/>
          </a:xfrm>
          <a:prstGeom prst="upArrow">
            <a:avLst>
              <a:gd name="adj1" fmla="val 33713"/>
              <a:gd name="adj2" fmla="val 36359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45" name="AutoShape 43">
            <a:extLst>
              <a:ext uri="{FF2B5EF4-FFF2-40B4-BE49-F238E27FC236}">
                <a16:creationId xmlns:a16="http://schemas.microsoft.com/office/drawing/2014/main" id="{AC012434-DFF7-44B9-BF2D-8C71E21FA87E}"/>
              </a:ext>
            </a:extLst>
          </p:cNvPr>
          <p:cNvSpPr>
            <a:spLocks noChangeArrowheads="1"/>
          </p:cNvSpPr>
          <p:nvPr/>
        </p:nvSpPr>
        <p:spPr bwMode="auto">
          <a:xfrm rot="8238919" flipH="1" flipV="1">
            <a:off x="5414498" y="3773904"/>
            <a:ext cx="250825" cy="474663"/>
          </a:xfrm>
          <a:prstGeom prst="upArrow">
            <a:avLst>
              <a:gd name="adj1" fmla="val 33713"/>
              <a:gd name="adj2" fmla="val 36359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3B78A6CE-FCB2-4AED-A1BD-7ECDAA80671E}"/>
              </a:ext>
            </a:extLst>
          </p:cNvPr>
          <p:cNvSpPr/>
          <p:nvPr/>
        </p:nvSpPr>
        <p:spPr>
          <a:xfrm>
            <a:off x="6915245" y="2761322"/>
            <a:ext cx="72601" cy="623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F6C76A8C-209C-4B3A-8309-04AC617F61AD}"/>
              </a:ext>
            </a:extLst>
          </p:cNvPr>
          <p:cNvSpPr/>
          <p:nvPr/>
        </p:nvSpPr>
        <p:spPr>
          <a:xfrm>
            <a:off x="833692" y="3374669"/>
            <a:ext cx="72601" cy="623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AB199811-3AD6-4F55-954C-7197AA67D376}"/>
              </a:ext>
            </a:extLst>
          </p:cNvPr>
          <p:cNvSpPr/>
          <p:nvPr/>
        </p:nvSpPr>
        <p:spPr>
          <a:xfrm>
            <a:off x="6919232" y="3374669"/>
            <a:ext cx="72601" cy="623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63C45175-C922-4261-B0EC-9F61AC1ADE52}"/>
              </a:ext>
            </a:extLst>
          </p:cNvPr>
          <p:cNvSpPr/>
          <p:nvPr/>
        </p:nvSpPr>
        <p:spPr>
          <a:xfrm>
            <a:off x="832392" y="4020774"/>
            <a:ext cx="72601" cy="623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A41B8D71-5707-4C44-AFAB-06CB62DB4A93}"/>
              </a:ext>
            </a:extLst>
          </p:cNvPr>
          <p:cNvSpPr/>
          <p:nvPr/>
        </p:nvSpPr>
        <p:spPr>
          <a:xfrm>
            <a:off x="6917932" y="4020774"/>
            <a:ext cx="72601" cy="623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C5B0B15B-45E4-475E-AE3E-BBFEF9D59356}"/>
              </a:ext>
            </a:extLst>
          </p:cNvPr>
          <p:cNvSpPr/>
          <p:nvPr/>
        </p:nvSpPr>
        <p:spPr>
          <a:xfrm>
            <a:off x="827793" y="4650486"/>
            <a:ext cx="72601" cy="623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5A32E50B-C02A-4F18-A664-734A9EA94AC9}"/>
              </a:ext>
            </a:extLst>
          </p:cNvPr>
          <p:cNvSpPr/>
          <p:nvPr/>
        </p:nvSpPr>
        <p:spPr>
          <a:xfrm>
            <a:off x="6913333" y="4650486"/>
            <a:ext cx="72601" cy="623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6F01D47D-F864-4E7F-9DD9-BD2FA22CBB3A}"/>
              </a:ext>
            </a:extLst>
          </p:cNvPr>
          <p:cNvSpPr/>
          <p:nvPr/>
        </p:nvSpPr>
        <p:spPr>
          <a:xfrm>
            <a:off x="6352954" y="5300515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E7AD0588-102A-411E-946A-58834999E822}"/>
              </a:ext>
            </a:extLst>
          </p:cNvPr>
          <p:cNvSpPr/>
          <p:nvPr/>
        </p:nvSpPr>
        <p:spPr>
          <a:xfrm>
            <a:off x="1901384" y="5269360"/>
            <a:ext cx="72601" cy="623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52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бюджета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3" name="Chart 5">
            <a:extLst>
              <a:ext uri="{FF2B5EF4-FFF2-40B4-BE49-F238E27FC236}">
                <a16:creationId xmlns:a16="http://schemas.microsoft.com/office/drawing/2014/main" id="{AF8324D8-BF15-4AF4-8785-56120A9C1C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6339530"/>
              </p:ext>
            </p:extLst>
          </p:nvPr>
        </p:nvGraphicFramePr>
        <p:xfrm>
          <a:off x="2139775" y="1627424"/>
          <a:ext cx="8229600" cy="430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Диаграмма" r:id="rId5" imgW="10829925" imgH="5667375" progId="Excel.Chart.8">
                  <p:embed/>
                </p:oleObj>
              </mc:Choice>
              <mc:Fallback>
                <p:oleObj name="Диаграмма" r:id="rId5" imgW="10829925" imgH="5667375" progId="Excel.Chart.8">
                  <p:embed/>
                  <p:pic>
                    <p:nvPicPr>
                      <p:cNvPr id="2050" name="Chart 5">
                        <a:extLst>
                          <a:ext uri="{FF2B5EF4-FFF2-40B4-BE49-F238E27FC236}">
                            <a16:creationId xmlns:a16="http://schemas.microsoft.com/office/drawing/2014/main" id="{841BD02E-0D89-489F-B265-1DCFA9CFD4B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9775" y="1627424"/>
                        <a:ext cx="8229600" cy="430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0654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Регламент разработки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CBD578ED-E85C-46C8-8652-B55A03106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503849"/>
            <a:ext cx="1689100" cy="24574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" name="AutoShape 7">
            <a:extLst>
              <a:ext uri="{FF2B5EF4-FFF2-40B4-BE49-F238E27FC236}">
                <a16:creationId xmlns:a16="http://schemas.microsoft.com/office/drawing/2014/main" id="{2293160A-327F-4A94-A5E9-F5E2AB77A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3700" y="1673461"/>
            <a:ext cx="1392238" cy="835025"/>
          </a:xfrm>
          <a:prstGeom prst="flowChartMultidocumen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/>
              <a:t>Принципы и стандарты</a:t>
            </a:r>
          </a:p>
        </p:txBody>
      </p:sp>
      <p:sp>
        <p:nvSpPr>
          <p:cNvPr id="42" name="AutoShape 8">
            <a:extLst>
              <a:ext uri="{FF2B5EF4-FFF2-40B4-BE49-F238E27FC236}">
                <a16:creationId xmlns:a16="http://schemas.microsoft.com/office/drawing/2014/main" id="{8ABAC475-6DAF-4BB7-91F2-97A610028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3411"/>
            <a:ext cx="1219200" cy="890588"/>
          </a:xfrm>
          <a:prstGeom prst="flowChartMultidocumen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/>
              <a:t>Типовые системные решения</a:t>
            </a:r>
          </a:p>
        </p:txBody>
      </p:sp>
      <p:sp>
        <p:nvSpPr>
          <p:cNvPr id="43" name="AutoShape 9">
            <a:extLst>
              <a:ext uri="{FF2B5EF4-FFF2-40B4-BE49-F238E27FC236}">
                <a16:creationId xmlns:a16="http://schemas.microsoft.com/office/drawing/2014/main" id="{D29A7938-F50A-4B85-9E2A-D26557627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0" y="1662349"/>
            <a:ext cx="1765300" cy="920750"/>
          </a:xfrm>
          <a:prstGeom prst="flowChartMultidocumen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dirty="0"/>
              <a:t>Требования к разработке</a:t>
            </a:r>
          </a:p>
          <a:p>
            <a:pPr algn="ctr" eaLnBrk="1" hangingPunct="1"/>
            <a:r>
              <a:rPr lang="ru-RU" altLang="ru-RU" sz="1400" b="1" dirty="0"/>
              <a:t>АСУ ТП</a:t>
            </a:r>
          </a:p>
        </p:txBody>
      </p:sp>
      <p:sp>
        <p:nvSpPr>
          <p:cNvPr id="44" name="AutoShape 10">
            <a:extLst>
              <a:ext uri="{FF2B5EF4-FFF2-40B4-BE49-F238E27FC236}">
                <a16:creationId xmlns:a16="http://schemas.microsoft.com/office/drawing/2014/main" id="{9D6C18EA-13F6-4571-B96A-E68456125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243374"/>
            <a:ext cx="1562100" cy="1214437"/>
          </a:xfrm>
          <a:prstGeom prst="flowChartMultidocumen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/>
              <a:t>Требования к автоматиз. функциям АСУ ТП</a:t>
            </a:r>
          </a:p>
        </p:txBody>
      </p:sp>
      <p:sp>
        <p:nvSpPr>
          <p:cNvPr id="45" name="AutoShape 11">
            <a:extLst>
              <a:ext uri="{FF2B5EF4-FFF2-40B4-BE49-F238E27FC236}">
                <a16:creationId xmlns:a16="http://schemas.microsoft.com/office/drawing/2014/main" id="{506EA195-00B8-4B5C-AE1A-08FDBD062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3600" y="1627424"/>
            <a:ext cx="1763713" cy="892175"/>
          </a:xfrm>
          <a:prstGeom prst="flowChartMultidocumen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/>
              <a:t>Руководство по развертыванию системы</a:t>
            </a:r>
          </a:p>
        </p:txBody>
      </p:sp>
      <p:sp>
        <p:nvSpPr>
          <p:cNvPr id="46" name="AutoShape 12">
            <a:extLst>
              <a:ext uri="{FF2B5EF4-FFF2-40B4-BE49-F238E27FC236}">
                <a16:creationId xmlns:a16="http://schemas.microsoft.com/office/drawing/2014/main" id="{42B949BB-EBC3-4C7C-AA54-59A876EEE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100" y="3892786"/>
            <a:ext cx="1219200" cy="833438"/>
          </a:xfrm>
          <a:prstGeom prst="flowChartMultidocumen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1400" b="1"/>
              <a:t>P&amp;ID</a:t>
            </a:r>
            <a:endParaRPr lang="ru-RU" altLang="ru-RU" sz="1400" b="1"/>
          </a:p>
        </p:txBody>
      </p:sp>
      <p:sp>
        <p:nvSpPr>
          <p:cNvPr id="47" name="AutoShape 13">
            <a:extLst>
              <a:ext uri="{FF2B5EF4-FFF2-40B4-BE49-F238E27FC236}">
                <a16:creationId xmlns:a16="http://schemas.microsoft.com/office/drawing/2014/main" id="{48C2E52E-E06F-4A29-896F-F2AFBE9D5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0" y="4978636"/>
            <a:ext cx="1219200" cy="835025"/>
          </a:xfrm>
          <a:prstGeom prst="flowChartMultidocumen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/>
              <a:t>Список тегов</a:t>
            </a:r>
          </a:p>
        </p:txBody>
      </p:sp>
      <p:sp>
        <p:nvSpPr>
          <p:cNvPr id="48" name="AutoShape 14">
            <a:extLst>
              <a:ext uri="{FF2B5EF4-FFF2-40B4-BE49-F238E27FC236}">
                <a16:creationId xmlns:a16="http://schemas.microsoft.com/office/drawing/2014/main" id="{5AD7DDC9-D3FB-4750-9B76-43C58A218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5400" y="4086461"/>
            <a:ext cx="1587500" cy="1292225"/>
          </a:xfrm>
          <a:prstGeom prst="flowChartMultidocumen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dirty="0"/>
              <a:t>Постановка задачи автоматизации</a:t>
            </a:r>
          </a:p>
        </p:txBody>
      </p:sp>
      <p:sp>
        <p:nvSpPr>
          <p:cNvPr id="49" name="AutoShape 15">
            <a:extLst>
              <a:ext uri="{FF2B5EF4-FFF2-40B4-BE49-F238E27FC236}">
                <a16:creationId xmlns:a16="http://schemas.microsoft.com/office/drawing/2014/main" id="{DAABFCDB-60B8-4760-8E08-8B8E7B05B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121386"/>
            <a:ext cx="1485900" cy="1292225"/>
          </a:xfrm>
          <a:prstGeom prst="flowChartMultidocumen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/>
              <a:t>Программное обеспечение контроллеров и АРМов</a:t>
            </a:r>
          </a:p>
        </p:txBody>
      </p:sp>
      <p:sp>
        <p:nvSpPr>
          <p:cNvPr id="50" name="AutoShape 16">
            <a:extLst>
              <a:ext uri="{FF2B5EF4-FFF2-40B4-BE49-F238E27FC236}">
                <a16:creationId xmlns:a16="http://schemas.microsoft.com/office/drawing/2014/main" id="{F1B559FC-BA86-417C-B4A0-CF8B3D7C6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9000" y="4121386"/>
            <a:ext cx="1762125" cy="1565275"/>
          </a:xfrm>
          <a:prstGeom prst="flowChartMultidocumen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/>
              <a:t>Тестовая отладка на модели и</a:t>
            </a:r>
          </a:p>
          <a:p>
            <a:pPr algn="ctr" eaLnBrk="1" hangingPunct="1"/>
            <a:r>
              <a:rPr lang="ru-RU" altLang="ru-RU" sz="1400" b="1"/>
              <a:t>пуско-наладка на объекте</a:t>
            </a:r>
          </a:p>
        </p:txBody>
      </p:sp>
      <p:sp>
        <p:nvSpPr>
          <p:cNvPr id="51" name="AutoShape 17">
            <a:extLst>
              <a:ext uri="{FF2B5EF4-FFF2-40B4-BE49-F238E27FC236}">
                <a16:creationId xmlns:a16="http://schemas.microsoft.com/office/drawing/2014/main" id="{22FA461E-433E-4752-BAE9-805EAE01A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4143611"/>
            <a:ext cx="660400" cy="217488"/>
          </a:xfrm>
          <a:prstGeom prst="rightArrow">
            <a:avLst>
              <a:gd name="adj1" fmla="val 50000"/>
              <a:gd name="adj2" fmla="val 75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2" name="AutoShape 18">
            <a:extLst>
              <a:ext uri="{FF2B5EF4-FFF2-40B4-BE49-F238E27FC236}">
                <a16:creationId xmlns:a16="http://schemas.microsoft.com/office/drawing/2014/main" id="{68F61475-5457-4C51-B8D0-8F883336C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3400" y="5138974"/>
            <a:ext cx="660400" cy="217487"/>
          </a:xfrm>
          <a:prstGeom prst="rightArrow">
            <a:avLst>
              <a:gd name="adj1" fmla="val 50000"/>
              <a:gd name="adj2" fmla="val 7591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4" name="AutoShape 19">
            <a:extLst>
              <a:ext uri="{FF2B5EF4-FFF2-40B4-BE49-F238E27FC236}">
                <a16:creationId xmlns:a16="http://schemas.microsoft.com/office/drawing/2014/main" id="{F1504D53-7B04-4D5C-A6B5-59F585860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00" y="2576749"/>
            <a:ext cx="673100" cy="501650"/>
          </a:xfrm>
          <a:custGeom>
            <a:avLst/>
            <a:gdLst>
              <a:gd name="T0" fmla="*/ 480799 w 21600"/>
              <a:gd name="T1" fmla="*/ 0 h 21600"/>
              <a:gd name="T2" fmla="*/ 288467 w 21600"/>
              <a:gd name="T3" fmla="*/ 167217 h 21600"/>
              <a:gd name="T4" fmla="*/ 0 w 21600"/>
              <a:gd name="T5" fmla="*/ 418065 h 21600"/>
              <a:gd name="T6" fmla="*/ 288467 w 21600"/>
              <a:gd name="T7" fmla="*/ 501650 h 21600"/>
              <a:gd name="T8" fmla="*/ 576934 w 21600"/>
              <a:gd name="T9" fmla="*/ 348368 h 21600"/>
              <a:gd name="T10" fmla="*/ 673100 w 21600"/>
              <a:gd name="T11" fmla="*/ 16721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" name="AutoShape 20">
            <a:extLst>
              <a:ext uri="{FF2B5EF4-FFF2-40B4-BE49-F238E27FC236}">
                <a16:creationId xmlns:a16="http://schemas.microsoft.com/office/drawing/2014/main" id="{7B0E014D-4AF0-42A7-B239-05652DFCD4D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262188" y="2554523"/>
            <a:ext cx="503238" cy="481013"/>
          </a:xfrm>
          <a:custGeom>
            <a:avLst/>
            <a:gdLst>
              <a:gd name="T0" fmla="*/ 359466 w 21600"/>
              <a:gd name="T1" fmla="*/ 0 h 21600"/>
              <a:gd name="T2" fmla="*/ 215670 w 21600"/>
              <a:gd name="T3" fmla="*/ 160338 h 21600"/>
              <a:gd name="T4" fmla="*/ 0 w 21600"/>
              <a:gd name="T5" fmla="*/ 400866 h 21600"/>
              <a:gd name="T6" fmla="*/ 215670 w 21600"/>
              <a:gd name="T7" fmla="*/ 481013 h 21600"/>
              <a:gd name="T8" fmla="*/ 431340 w 21600"/>
              <a:gd name="T9" fmla="*/ 334037 h 21600"/>
              <a:gd name="T10" fmla="*/ 503238 w 21600"/>
              <a:gd name="T11" fmla="*/ 160338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AutoShape 21">
            <a:extLst>
              <a:ext uri="{FF2B5EF4-FFF2-40B4-BE49-F238E27FC236}">
                <a16:creationId xmlns:a16="http://schemas.microsoft.com/office/drawing/2014/main" id="{70B55548-40F8-428C-87AA-9114CD582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200" y="2737086"/>
            <a:ext cx="368300" cy="1155700"/>
          </a:xfrm>
          <a:prstGeom prst="downArrow">
            <a:avLst>
              <a:gd name="adj1" fmla="val 50000"/>
              <a:gd name="adj2" fmla="val 78448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7" name="AutoShape 22">
            <a:extLst>
              <a:ext uri="{FF2B5EF4-FFF2-40B4-BE49-F238E27FC236}">
                <a16:creationId xmlns:a16="http://schemas.microsoft.com/office/drawing/2014/main" id="{4F43DE01-8E90-4964-95FE-93E6DEE832D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640388" y="2541823"/>
            <a:ext cx="503238" cy="481013"/>
          </a:xfrm>
          <a:custGeom>
            <a:avLst/>
            <a:gdLst>
              <a:gd name="T0" fmla="*/ 359466 w 21600"/>
              <a:gd name="T1" fmla="*/ 0 h 21600"/>
              <a:gd name="T2" fmla="*/ 215670 w 21600"/>
              <a:gd name="T3" fmla="*/ 160338 h 21600"/>
              <a:gd name="T4" fmla="*/ 0 w 21600"/>
              <a:gd name="T5" fmla="*/ 400866 h 21600"/>
              <a:gd name="T6" fmla="*/ 215670 w 21600"/>
              <a:gd name="T7" fmla="*/ 481013 h 21600"/>
              <a:gd name="T8" fmla="*/ 431340 w 21600"/>
              <a:gd name="T9" fmla="*/ 334037 h 21600"/>
              <a:gd name="T10" fmla="*/ 503238 w 21600"/>
              <a:gd name="T11" fmla="*/ 160338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AutoShape 23">
            <a:extLst>
              <a:ext uri="{FF2B5EF4-FFF2-40B4-BE49-F238E27FC236}">
                <a16:creationId xmlns:a16="http://schemas.microsoft.com/office/drawing/2014/main" id="{B4C72353-5E0A-466A-A821-90F15BD0A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200" y="5527911"/>
            <a:ext cx="1473200" cy="982663"/>
          </a:xfrm>
          <a:prstGeom prst="flowChartMultidocumen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/>
              <a:t>Проектная документация</a:t>
            </a:r>
          </a:p>
        </p:txBody>
      </p:sp>
      <p:sp>
        <p:nvSpPr>
          <p:cNvPr id="59" name="AutoShape 24">
            <a:extLst>
              <a:ext uri="{FF2B5EF4-FFF2-40B4-BE49-F238E27FC236}">
                <a16:creationId xmlns:a16="http://schemas.microsoft.com/office/drawing/2014/main" id="{A2F87CFD-DA98-49C3-B321-BC61470EC81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268788" y="5561248"/>
            <a:ext cx="503238" cy="481013"/>
          </a:xfrm>
          <a:custGeom>
            <a:avLst/>
            <a:gdLst>
              <a:gd name="T0" fmla="*/ 359466 w 21600"/>
              <a:gd name="T1" fmla="*/ 0 h 21600"/>
              <a:gd name="T2" fmla="*/ 215670 w 21600"/>
              <a:gd name="T3" fmla="*/ 160338 h 21600"/>
              <a:gd name="T4" fmla="*/ 0 w 21600"/>
              <a:gd name="T5" fmla="*/ 400866 h 21600"/>
              <a:gd name="T6" fmla="*/ 215670 w 21600"/>
              <a:gd name="T7" fmla="*/ 481013 h 21600"/>
              <a:gd name="T8" fmla="*/ 431340 w 21600"/>
              <a:gd name="T9" fmla="*/ 334037 h 21600"/>
              <a:gd name="T10" fmla="*/ 503238 w 21600"/>
              <a:gd name="T11" fmla="*/ 160338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0" name="AutoShape 25">
            <a:extLst>
              <a:ext uri="{FF2B5EF4-FFF2-40B4-BE49-F238E27FC236}">
                <a16:creationId xmlns:a16="http://schemas.microsoft.com/office/drawing/2014/main" id="{B054FB01-AAB3-4C49-81E3-D18F8D98F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4300" y="5458061"/>
            <a:ext cx="558800" cy="433388"/>
          </a:xfrm>
          <a:custGeom>
            <a:avLst/>
            <a:gdLst>
              <a:gd name="T0" fmla="*/ 399154 w 21600"/>
              <a:gd name="T1" fmla="*/ 0 h 21600"/>
              <a:gd name="T2" fmla="*/ 239482 w 21600"/>
              <a:gd name="T3" fmla="*/ 144463 h 21600"/>
              <a:gd name="T4" fmla="*/ 0 w 21600"/>
              <a:gd name="T5" fmla="*/ 361177 h 21600"/>
              <a:gd name="T6" fmla="*/ 239482 w 21600"/>
              <a:gd name="T7" fmla="*/ 433388 h 21600"/>
              <a:gd name="T8" fmla="*/ 478964 w 21600"/>
              <a:gd name="T9" fmla="*/ 300964 h 21600"/>
              <a:gd name="T10" fmla="*/ 558800 w 21600"/>
              <a:gd name="T11" fmla="*/ 144463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" name="AutoShape 26">
            <a:extLst>
              <a:ext uri="{FF2B5EF4-FFF2-40B4-BE49-F238E27FC236}">
                <a16:creationId xmlns:a16="http://schemas.microsoft.com/office/drawing/2014/main" id="{C8D7365D-BCBE-424D-813E-749636CA6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3480036"/>
            <a:ext cx="368300" cy="503238"/>
          </a:xfrm>
          <a:prstGeom prst="downArrow">
            <a:avLst>
              <a:gd name="adj1" fmla="val 50000"/>
              <a:gd name="adj2" fmla="val 34160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2" name="AutoShape 27">
            <a:extLst>
              <a:ext uri="{FF2B5EF4-FFF2-40B4-BE49-F238E27FC236}">
                <a16:creationId xmlns:a16="http://schemas.microsoft.com/office/drawing/2014/main" id="{04573959-809E-42BB-8C51-361677AF0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8600" y="2714861"/>
            <a:ext cx="368300" cy="1154113"/>
          </a:xfrm>
          <a:prstGeom prst="downArrow">
            <a:avLst>
              <a:gd name="adj1" fmla="val 50000"/>
              <a:gd name="adj2" fmla="val 7834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3" name="AutoShape 28">
            <a:extLst>
              <a:ext uri="{FF2B5EF4-FFF2-40B4-BE49-F238E27FC236}">
                <a16:creationId xmlns:a16="http://schemas.microsoft.com/office/drawing/2014/main" id="{A6DA6237-CE1F-4803-A641-11B1E9CCE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543411"/>
            <a:ext cx="558800" cy="431800"/>
          </a:xfrm>
          <a:custGeom>
            <a:avLst/>
            <a:gdLst>
              <a:gd name="T0" fmla="*/ 399154 w 21600"/>
              <a:gd name="T1" fmla="*/ 0 h 21600"/>
              <a:gd name="T2" fmla="*/ 239482 w 21600"/>
              <a:gd name="T3" fmla="*/ 143933 h 21600"/>
              <a:gd name="T4" fmla="*/ 0 w 21600"/>
              <a:gd name="T5" fmla="*/ 359853 h 21600"/>
              <a:gd name="T6" fmla="*/ 239482 w 21600"/>
              <a:gd name="T7" fmla="*/ 431800 h 21600"/>
              <a:gd name="T8" fmla="*/ 478964 w 21600"/>
              <a:gd name="T9" fmla="*/ 299861 h 21600"/>
              <a:gd name="T10" fmla="*/ 558800 w 21600"/>
              <a:gd name="T11" fmla="*/ 143933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4" name="AutoShape 29">
            <a:extLst>
              <a:ext uri="{FF2B5EF4-FFF2-40B4-BE49-F238E27FC236}">
                <a16:creationId xmlns:a16="http://schemas.microsoft.com/office/drawing/2014/main" id="{ED02BF8A-948B-4918-8875-8648C7E8F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600" y="4611924"/>
            <a:ext cx="660400" cy="217487"/>
          </a:xfrm>
          <a:prstGeom prst="rightArrow">
            <a:avLst>
              <a:gd name="adj1" fmla="val 50000"/>
              <a:gd name="adj2" fmla="val 75913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7038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Типовая структура АСУ ТП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3" name="Object 34">
            <a:extLst>
              <a:ext uri="{FF2B5EF4-FFF2-40B4-BE49-F238E27FC236}">
                <a16:creationId xmlns:a16="http://schemas.microsoft.com/office/drawing/2014/main" id="{D30C9BF9-D735-47BC-82D8-F78B62968808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5188033"/>
              </p:ext>
            </p:extLst>
          </p:nvPr>
        </p:nvGraphicFramePr>
        <p:xfrm>
          <a:off x="2144654" y="1532988"/>
          <a:ext cx="6886575" cy="512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Visio" r:id="rId5" imgW="8567928" imgH="6370320" progId="Visio.Drawing.11">
                  <p:embed/>
                </p:oleObj>
              </mc:Choice>
              <mc:Fallback>
                <p:oleObj name="Visio" r:id="rId5" imgW="8567928" imgH="6370320" progId="Visio.Drawing.11">
                  <p:embed/>
                  <p:pic>
                    <p:nvPicPr>
                      <p:cNvPr id="4098" name="Object 34">
                        <a:extLst>
                          <a:ext uri="{FF2B5EF4-FFF2-40B4-BE49-F238E27FC236}">
                            <a16:creationId xmlns:a16="http://schemas.microsoft.com/office/drawing/2014/main" id="{FD149A55-BF75-4A8F-AEC1-A1174FC7C8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4654" y="1532988"/>
                        <a:ext cx="6886575" cy="512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76723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460</Words>
  <Application>Microsoft Office PowerPoint</Application>
  <PresentationFormat>Широкоэкранный</PresentationFormat>
  <Paragraphs>202</Paragraphs>
  <Slides>10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Диаграмма</vt:lpstr>
      <vt:lpstr>Visio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Клыпо</dc:creator>
  <cp:lastModifiedBy>Михаил Клыпо</cp:lastModifiedBy>
  <cp:revision>26</cp:revision>
  <dcterms:created xsi:type="dcterms:W3CDTF">2019-05-13T09:19:02Z</dcterms:created>
  <dcterms:modified xsi:type="dcterms:W3CDTF">2019-06-19T13:00:55Z</dcterms:modified>
</cp:coreProperties>
</file>